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 Mon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RobotoMono-bold.fntdata"/><Relationship Id="rId10" Type="http://schemas.openxmlformats.org/officeDocument/2006/relationships/slide" Target="slides/slide5.xml"/><Relationship Id="rId21" Type="http://schemas.openxmlformats.org/officeDocument/2006/relationships/font" Target="fonts/RobotoMono-regular.fntdata"/><Relationship Id="rId13" Type="http://schemas.openxmlformats.org/officeDocument/2006/relationships/slide" Target="slides/slide8.xml"/><Relationship Id="rId24" Type="http://schemas.openxmlformats.org/officeDocument/2006/relationships/font" Target="fonts/RobotoMono-boldItalic.fntdata"/><Relationship Id="rId12" Type="http://schemas.openxmlformats.org/officeDocument/2006/relationships/slide" Target="slides/slide7.xml"/><Relationship Id="rId23" Type="http://schemas.openxmlformats.org/officeDocument/2006/relationships/font" Target="fonts/RobotoMon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4bfccea7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4bfccea7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4cdf2aeaf7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4cdf2aeaf7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4cdf2aeaf7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4cdf2aeaf7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4cdf2aeaf7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4cdf2aeaf7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cdf2aeaf7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4cdf2aeaf7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4cdf2aeaf7_1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4cdf2aeaf7_1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4cdf2aeaf7_1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4cdf2aeaf7_1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4cb4fb1ac5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4cb4fb1ac5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4cb4fb1ac5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4cb4fb1ac5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4cdf2aeaf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4cdf2aeaf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4cdf2aeaf7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4cdf2aeaf7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4cdf2aeaf7_1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4cdf2aeaf7_1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4cdf2aeaf7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4cdf2aeaf7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4cdf2aeaf7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4cdf2aeaf7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4cdf2aeaf7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4cdf2aeaf7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hyperlink" Target="https://posit.co/download/rstudio-desktop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hyperlink" Target="https://posit.co/download/rstudio-desktop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00" y="1447192"/>
            <a:ext cx="8520602" cy="328258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0" y="521300"/>
            <a:ext cx="8844900" cy="9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ru"/>
              <a:t>Перейдите по ссылке </a:t>
            </a:r>
            <a:r>
              <a:rPr lang="ru" u="sng">
                <a:solidFill>
                  <a:schemeClr val="hlink"/>
                </a:solidFill>
                <a:hlinkClick r:id="rId4"/>
              </a:rPr>
              <a:t>posit.co/download/rstudio-desktop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rPr lang="ru"/>
              <a:t>В середине страницы найдите следующий раздел</a:t>
            </a:r>
            <a:endParaRPr/>
          </a:p>
        </p:txBody>
      </p:sp>
      <p:sp>
        <p:nvSpPr>
          <p:cNvPr id="56" name="Google Shape;56;p1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Установка R и RStudio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Запуск команд в RStudio</a:t>
            </a:r>
            <a:endParaRPr/>
          </a:p>
        </p:txBody>
      </p:sp>
      <p:sp>
        <p:nvSpPr>
          <p:cNvPr id="135" name="Google Shape;135;p22"/>
          <p:cNvSpPr txBox="1"/>
          <p:nvPr/>
        </p:nvSpPr>
        <p:spPr>
          <a:xfrm>
            <a:off x="314525" y="3069825"/>
            <a:ext cx="3657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Это консоль для ввода команд.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Введите текст команды.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Нажмите Enter для запуска.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150" y="644050"/>
            <a:ext cx="7038525" cy="4388778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/>
        </p:nvSpPr>
        <p:spPr>
          <a:xfrm>
            <a:off x="1198150" y="3601225"/>
            <a:ext cx="3657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Попробуйте</a:t>
            </a:r>
            <a:r>
              <a:rPr lang="ru" sz="1800">
                <a:solidFill>
                  <a:schemeClr val="dk2"/>
                </a:solidFill>
              </a:rPr>
              <a:t> команды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4A86E8"/>
                </a:solidFill>
                <a:latin typeface="Roboto Mono"/>
                <a:ea typeface="Roboto Mono"/>
                <a:cs typeface="Roboto Mono"/>
                <a:sym typeface="Roboto Mono"/>
              </a:rPr>
              <a:t>summary(mtcars)</a:t>
            </a:r>
            <a:endParaRPr sz="1800">
              <a:solidFill>
                <a:srgbClr val="4A86E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4A86E8"/>
                </a:solidFill>
                <a:latin typeface="Roboto Mono"/>
                <a:ea typeface="Roboto Mono"/>
                <a:cs typeface="Roboto Mono"/>
                <a:sym typeface="Roboto Mono"/>
              </a:rPr>
              <a:t>boxplot(mtcars$mpg)</a:t>
            </a:r>
            <a:endParaRPr sz="1800">
              <a:solidFill>
                <a:srgbClr val="4A86E8"/>
              </a:solidFill>
            </a:endParaRPr>
          </a:p>
        </p:txBody>
      </p:sp>
      <p:sp>
        <p:nvSpPr>
          <p:cNvPr id="138" name="Google Shape;138;p22"/>
          <p:cNvSpPr txBox="1"/>
          <p:nvPr/>
        </p:nvSpPr>
        <p:spPr>
          <a:xfrm>
            <a:off x="5023100" y="4544263"/>
            <a:ext cx="33861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Должен вывестись график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Запуск файлов в RStudio</a:t>
            </a:r>
            <a:endParaRPr/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25" y="616225"/>
            <a:ext cx="6842824" cy="4447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23"/>
          <p:cNvCxnSpPr/>
          <p:nvPr/>
        </p:nvCxnSpPr>
        <p:spPr>
          <a:xfrm rot="10800000">
            <a:off x="1043325" y="1161075"/>
            <a:ext cx="1233600" cy="372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" name="Google Shape;146;p23"/>
          <p:cNvSpPr txBox="1"/>
          <p:nvPr/>
        </p:nvSpPr>
        <p:spPr>
          <a:xfrm>
            <a:off x="314525" y="3940700"/>
            <a:ext cx="4212000" cy="101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Скачайте и откройте файл survival-demo.R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(верхнее меню File -&gt; Open file)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50" y="572700"/>
            <a:ext cx="7232901" cy="451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Запуск файлов в RStudio</a:t>
            </a:r>
            <a:endParaRPr/>
          </a:p>
        </p:txBody>
      </p:sp>
      <p:sp>
        <p:nvSpPr>
          <p:cNvPr id="153" name="Google Shape;153;p24"/>
          <p:cNvSpPr txBox="1"/>
          <p:nvPr/>
        </p:nvSpPr>
        <p:spPr>
          <a:xfrm>
            <a:off x="5023100" y="4655613"/>
            <a:ext cx="33861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Должен вывестись график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154" name="Google Shape;154;p24"/>
          <p:cNvCxnSpPr/>
          <p:nvPr/>
        </p:nvCxnSpPr>
        <p:spPr>
          <a:xfrm flipH="1" rot="10800000">
            <a:off x="3347350" y="998175"/>
            <a:ext cx="417600" cy="1106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5" name="Google Shape;155;p24"/>
          <p:cNvSpPr txBox="1"/>
          <p:nvPr/>
        </p:nvSpPr>
        <p:spPr>
          <a:xfrm>
            <a:off x="408225" y="1555950"/>
            <a:ext cx="4254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Выделите весь текст мышью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Нажмите Run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Команды выполнятся в консоли ниже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Установка пакетов</a:t>
            </a:r>
            <a:endParaRPr/>
          </a:p>
        </p:txBody>
      </p:sp>
      <p:pic>
        <p:nvPicPr>
          <p:cNvPr id="161" name="Google Shape;161;p25"/>
          <p:cNvPicPr preferRelativeResize="0"/>
          <p:nvPr/>
        </p:nvPicPr>
        <p:blipFill rotWithShape="1">
          <a:blip r:embed="rId3">
            <a:alphaModFix/>
          </a:blip>
          <a:srcRect b="28931" l="0" r="0" t="0"/>
          <a:stretch/>
        </p:blipFill>
        <p:spPr>
          <a:xfrm>
            <a:off x="152400" y="1488313"/>
            <a:ext cx="6152250" cy="216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 rotWithShape="1">
          <a:blip r:embed="rId4">
            <a:alphaModFix/>
          </a:blip>
          <a:srcRect b="0" l="0" r="0" t="60238"/>
          <a:stretch/>
        </p:blipFill>
        <p:spPr>
          <a:xfrm>
            <a:off x="152400" y="3964224"/>
            <a:ext cx="6152250" cy="113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5"/>
          <p:cNvSpPr txBox="1"/>
          <p:nvPr/>
        </p:nvSpPr>
        <p:spPr>
          <a:xfrm>
            <a:off x="199600" y="3573988"/>
            <a:ext cx="459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долго будут ставиться пакеты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4" name="Google Shape;164;p25"/>
          <p:cNvSpPr txBox="1"/>
          <p:nvPr/>
        </p:nvSpPr>
        <p:spPr>
          <a:xfrm>
            <a:off x="2783125" y="4279900"/>
            <a:ext cx="459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пока не закончится на tidyverse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165" name="Google Shape;165;p25"/>
          <p:cNvCxnSpPr/>
          <p:nvPr/>
        </p:nvCxnSpPr>
        <p:spPr>
          <a:xfrm rot="10800000">
            <a:off x="4463225" y="4182075"/>
            <a:ext cx="961500" cy="208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" name="Google Shape;166;p25"/>
          <p:cNvSpPr txBox="1"/>
          <p:nvPr/>
        </p:nvSpPr>
        <p:spPr>
          <a:xfrm>
            <a:off x="199600" y="572700"/>
            <a:ext cx="72480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Введите в консоли команду (обратите внимание на кавычки)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4A86E8"/>
                </a:solidFill>
                <a:latin typeface="Roboto Mono"/>
                <a:ea typeface="Roboto Mono"/>
                <a:cs typeface="Roboto Mono"/>
                <a:sym typeface="Roboto Mono"/>
              </a:rPr>
              <a:t>install.packages(</a:t>
            </a:r>
            <a:r>
              <a:rPr lang="ru" sz="1800">
                <a:solidFill>
                  <a:srgbClr val="4A86E8"/>
                </a:solidFill>
                <a:latin typeface="Roboto Mono"/>
                <a:ea typeface="Roboto Mono"/>
                <a:cs typeface="Roboto Mono"/>
                <a:sym typeface="Roboto Mono"/>
              </a:rPr>
              <a:t>"tidyverse")</a:t>
            </a:r>
            <a:endParaRPr sz="1800">
              <a:solidFill>
                <a:srgbClr val="4A86E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25" y="616227"/>
            <a:ext cx="6842824" cy="4447174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Установка пакетов</a:t>
            </a:r>
            <a:endParaRPr/>
          </a:p>
        </p:txBody>
      </p:sp>
      <p:cxnSp>
        <p:nvCxnSpPr>
          <p:cNvPr id="173" name="Google Shape;173;p26"/>
          <p:cNvCxnSpPr/>
          <p:nvPr/>
        </p:nvCxnSpPr>
        <p:spPr>
          <a:xfrm rot="10800000">
            <a:off x="1043325" y="1161075"/>
            <a:ext cx="1233600" cy="372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" name="Google Shape;174;p26"/>
          <p:cNvSpPr txBox="1"/>
          <p:nvPr/>
        </p:nvSpPr>
        <p:spPr>
          <a:xfrm>
            <a:off x="314525" y="3940700"/>
            <a:ext cx="4212000" cy="101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Скачайте и откройте файл tidyverse-demo.R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(верхнее меню File -&gt; Open file)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50" y="572691"/>
            <a:ext cx="7232901" cy="451703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Установка пакетов</a:t>
            </a:r>
            <a:endParaRPr/>
          </a:p>
        </p:txBody>
      </p:sp>
      <p:sp>
        <p:nvSpPr>
          <p:cNvPr id="181" name="Google Shape;181;p27"/>
          <p:cNvSpPr txBox="1"/>
          <p:nvPr/>
        </p:nvSpPr>
        <p:spPr>
          <a:xfrm>
            <a:off x="4272650" y="4437900"/>
            <a:ext cx="4771500" cy="43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Должен вывестись КРАСИВЫЙ график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182" name="Google Shape;182;p27"/>
          <p:cNvCxnSpPr/>
          <p:nvPr/>
        </p:nvCxnSpPr>
        <p:spPr>
          <a:xfrm flipH="1" rot="10800000">
            <a:off x="3347350" y="998175"/>
            <a:ext cx="417600" cy="1106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3" name="Google Shape;183;p27"/>
          <p:cNvSpPr txBox="1"/>
          <p:nvPr/>
        </p:nvSpPr>
        <p:spPr>
          <a:xfrm>
            <a:off x="408225" y="1555950"/>
            <a:ext cx="4254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Выделите весь текст мышью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Нажмите Run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Команды выполнятся в консоли ниже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0" l="0" r="50352" t="0"/>
          <a:stretch/>
        </p:blipFill>
        <p:spPr>
          <a:xfrm>
            <a:off x="84675" y="1447200"/>
            <a:ext cx="4230277" cy="32825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0" y="521300"/>
            <a:ext cx="8844900" cy="12459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Нажмите </a:t>
            </a:r>
            <a:r>
              <a:rPr lang="ru">
                <a:solidFill>
                  <a:schemeClr val="lt1"/>
                </a:solidFill>
                <a:highlight>
                  <a:schemeClr val="accent1"/>
                </a:highlight>
              </a:rPr>
              <a:t>DOWNLOAD AND INSTALL 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Установка 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0" y="521300"/>
            <a:ext cx="8844900" cy="5013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 открывшейся вкладке в</a:t>
            </a:r>
            <a:r>
              <a:rPr lang="ru"/>
              <a:t>ыберите из списка свою операционную систему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9" name="Google Shape;69;p1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Установка R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11100"/>
            <a:ext cx="8839200" cy="340828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/>
          <p:nvPr/>
        </p:nvSpPr>
        <p:spPr>
          <a:xfrm>
            <a:off x="3155875" y="3350975"/>
            <a:ext cx="4785600" cy="849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0" y="521300"/>
            <a:ext cx="8844900" cy="5013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1) </a:t>
            </a:r>
            <a:r>
              <a:rPr lang="ru"/>
              <a:t>Выберите вариант </a:t>
            </a:r>
            <a:r>
              <a:rPr lang="ru">
                <a:solidFill>
                  <a:srgbClr val="0000FF"/>
                </a:solidFill>
              </a:rPr>
              <a:t>base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77" name="Google Shape;77;p1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Windows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b="0" l="0" r="66021" t="0"/>
          <a:stretch/>
        </p:blipFill>
        <p:spPr>
          <a:xfrm>
            <a:off x="120650" y="1022600"/>
            <a:ext cx="5213348" cy="3453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79" name="Google Shape;79;p16"/>
          <p:cNvCxnSpPr/>
          <p:nvPr/>
        </p:nvCxnSpPr>
        <p:spPr>
          <a:xfrm>
            <a:off x="2825775" y="1534575"/>
            <a:ext cx="592800" cy="550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0" name="Google Shape;80;p16"/>
          <p:cNvPicPr preferRelativeResize="0"/>
          <p:nvPr/>
        </p:nvPicPr>
        <p:blipFill rotWithShape="1">
          <a:blip r:embed="rId4">
            <a:alphaModFix/>
          </a:blip>
          <a:srcRect b="0" l="28147" r="26482" t="0"/>
          <a:stretch/>
        </p:blipFill>
        <p:spPr>
          <a:xfrm>
            <a:off x="4889376" y="2805550"/>
            <a:ext cx="4148650" cy="219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4984775" y="2240050"/>
            <a:ext cx="4095600" cy="50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ru"/>
              <a:t>2) Загрузите и установите .exe файл</a:t>
            </a:r>
            <a:endParaRPr>
              <a:solidFill>
                <a:srgbClr val="0000FF"/>
              </a:solidFill>
            </a:endParaRPr>
          </a:p>
        </p:txBody>
      </p:sp>
      <p:cxnSp>
        <p:nvCxnSpPr>
          <p:cNvPr id="82" name="Google Shape;82;p16"/>
          <p:cNvCxnSpPr/>
          <p:nvPr/>
        </p:nvCxnSpPr>
        <p:spPr>
          <a:xfrm>
            <a:off x="5846250" y="2741350"/>
            <a:ext cx="6300" cy="655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0" y="521300"/>
            <a:ext cx="9144000" cy="5013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ru"/>
              <a:t>Загрузите и установите .pkg файл </a:t>
            </a:r>
            <a:r>
              <a:rPr lang="ru" sz="1700"/>
              <a:t>(сверху для новых компьютеров, снизу для старых)</a:t>
            </a:r>
            <a:endParaRPr sz="1700">
              <a:solidFill>
                <a:srgbClr val="0000FF"/>
              </a:solidFill>
            </a:endParaRPr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Mac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86525"/>
            <a:ext cx="7616502" cy="4072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Google Shape;90;p17"/>
          <p:cNvCxnSpPr/>
          <p:nvPr/>
        </p:nvCxnSpPr>
        <p:spPr>
          <a:xfrm>
            <a:off x="1502875" y="2476475"/>
            <a:ext cx="592800" cy="550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" name="Google Shape;91;p17"/>
          <p:cNvSpPr txBox="1"/>
          <p:nvPr/>
        </p:nvSpPr>
        <p:spPr>
          <a:xfrm>
            <a:off x="2095675" y="3164425"/>
            <a:ext cx="2042400" cy="31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или для старых Mac: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2095675" y="2593025"/>
            <a:ext cx="2042400" cy="31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Для новых Mac: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 rotWithShape="1">
          <a:blip r:embed="rId3">
            <a:alphaModFix/>
          </a:blip>
          <a:srcRect b="0" l="49826" r="0" t="0"/>
          <a:stretch/>
        </p:blipFill>
        <p:spPr>
          <a:xfrm>
            <a:off x="4318726" y="1447200"/>
            <a:ext cx="4275077" cy="32825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0" y="521300"/>
            <a:ext cx="8844900" cy="16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ru"/>
              <a:t>Вернитесь или перейдите по ссылке </a:t>
            </a:r>
            <a:r>
              <a:rPr lang="ru" u="sng">
                <a:solidFill>
                  <a:schemeClr val="hlink"/>
                </a:solidFill>
                <a:hlinkClick r:id="rId4"/>
              </a:rPr>
              <a:t>posit.co/download/rstudio-desktop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ru"/>
              <a:t>Нажмите </a:t>
            </a:r>
            <a:r>
              <a:rPr lang="ru">
                <a:solidFill>
                  <a:schemeClr val="lt1"/>
                </a:solidFill>
                <a:highlight>
                  <a:schemeClr val="accent1"/>
                </a:highlight>
              </a:rPr>
              <a:t>DOWNLOAD RSTUDIO DESKTOP </a:t>
            </a:r>
            <a:endParaRPr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ru"/>
              <a:t>Следуйте инструкциям установщика</a:t>
            </a:r>
            <a:endParaRPr>
              <a:solidFill>
                <a:schemeClr val="lt1"/>
              </a:solidFill>
              <a:highlight>
                <a:schemeClr val="accent1"/>
              </a:highlight>
            </a:endParaRPr>
          </a:p>
        </p:txBody>
      </p:sp>
      <p:sp>
        <p:nvSpPr>
          <p:cNvPr id="99" name="Google Shape;99;p1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Установка RStudio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Запустите RStudio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 b="10324" l="10607" r="68798" t="29405"/>
          <a:stretch/>
        </p:blipFill>
        <p:spPr>
          <a:xfrm>
            <a:off x="6053650" y="2288300"/>
            <a:ext cx="1820348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/>
        </p:nvSpPr>
        <p:spPr>
          <a:xfrm>
            <a:off x="5270500" y="3875825"/>
            <a:ext cx="3693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Иконка R - запускает только консоль для кода.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152425" y="2512500"/>
            <a:ext cx="4260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Иконка RStudio - удобный интерфейс.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Запускаем ее.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600" y="1085775"/>
            <a:ext cx="3793046" cy="133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" name="Google Shape;109;p19"/>
          <p:cNvCxnSpPr/>
          <p:nvPr/>
        </p:nvCxnSpPr>
        <p:spPr>
          <a:xfrm>
            <a:off x="5778500" y="1915575"/>
            <a:ext cx="2603400" cy="2836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9"/>
          <p:cNvCxnSpPr/>
          <p:nvPr/>
        </p:nvCxnSpPr>
        <p:spPr>
          <a:xfrm flipH="1">
            <a:off x="5600600" y="1841500"/>
            <a:ext cx="2859600" cy="2859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075" y="644050"/>
            <a:ext cx="7038525" cy="43819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Запустите RStudio</a:t>
            </a:r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253325" y="820850"/>
            <a:ext cx="3956700" cy="420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0"/>
          <p:cNvSpPr txBox="1"/>
          <p:nvPr/>
        </p:nvSpPr>
        <p:spPr>
          <a:xfrm>
            <a:off x="314525" y="2705375"/>
            <a:ext cx="3657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Убедитесь что версия R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2"/>
                </a:solidFill>
              </a:rPr>
              <a:t>4.2.x, 4.3.x, 4.4.x или 4.5.x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Иначе установите по предыдущим шагам более новую версию.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119" name="Google Shape;119;p20"/>
          <p:cNvCxnSpPr>
            <a:stCxn id="118" idx="0"/>
          </p:cNvCxnSpPr>
          <p:nvPr/>
        </p:nvCxnSpPr>
        <p:spPr>
          <a:xfrm rot="10800000">
            <a:off x="834725" y="1070375"/>
            <a:ext cx="1308600" cy="1635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" name="Google Shape;120;p20"/>
          <p:cNvSpPr/>
          <p:nvPr/>
        </p:nvSpPr>
        <p:spPr>
          <a:xfrm>
            <a:off x="329525" y="2310325"/>
            <a:ext cx="1428900" cy="22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075" y="644050"/>
            <a:ext cx="7038525" cy="43819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Запуск команд в RStudio</a:t>
            </a:r>
            <a:endParaRPr/>
          </a:p>
        </p:txBody>
      </p:sp>
      <p:sp>
        <p:nvSpPr>
          <p:cNvPr id="127" name="Google Shape;127;p21"/>
          <p:cNvSpPr/>
          <p:nvPr/>
        </p:nvSpPr>
        <p:spPr>
          <a:xfrm>
            <a:off x="253325" y="820850"/>
            <a:ext cx="3956700" cy="420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1"/>
          <p:cNvSpPr txBox="1"/>
          <p:nvPr/>
        </p:nvSpPr>
        <p:spPr>
          <a:xfrm>
            <a:off x="314525" y="3069825"/>
            <a:ext cx="3657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Это к</a:t>
            </a:r>
            <a:r>
              <a:rPr lang="ru" sz="1800">
                <a:solidFill>
                  <a:schemeClr val="dk2"/>
                </a:solidFill>
              </a:rPr>
              <a:t>онсоль для ввода команд.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Введите текст команды.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Нажмите Enter для запуска.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129" name="Google Shape;129;p21"/>
          <p:cNvCxnSpPr/>
          <p:nvPr/>
        </p:nvCxnSpPr>
        <p:spPr>
          <a:xfrm rot="10800000">
            <a:off x="1451475" y="2476600"/>
            <a:ext cx="800700" cy="700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